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0" r:id="rId6"/>
    <p:sldId id="324" r:id="rId7"/>
    <p:sldId id="355" r:id="rId8"/>
    <p:sldId id="337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271" r:id="rId19"/>
  </p:sldIdLst>
  <p:sldSz cx="12192000" cy="6858000"/>
  <p:notesSz cx="12192000" cy="6858000"/>
  <p:custDataLst>
    <p:tags r:id="rId23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6" userDrawn="1">
          <p15:clr>
            <a:srgbClr val="A4A3A4"/>
          </p15:clr>
        </p15:guide>
        <p15:guide id="2" pos="20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76" y="136"/>
      </p:cViewPr>
      <p:guideLst>
        <p:guide orient="horz" pos="2746"/>
        <p:guide pos="20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43948-AF5A-4567-B3D5-1E5598DEDE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6.png"/><Relationship Id="rId15" Type="http://schemas.openxmlformats.org/officeDocument/2006/relationships/image" Target="../media/image15.jpeg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8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9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0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1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2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3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5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6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7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2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3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6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17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0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1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3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24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7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8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0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1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132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26"/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28"/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6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8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2" name="object 37"/>
          <p:cNvSpPr txBox="1"/>
          <p:nvPr/>
        </p:nvSpPr>
        <p:spPr>
          <a:xfrm>
            <a:off x="8092730" y="5917876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</a:t>
            </a:r>
            <a:r>
              <a:rPr lang="en-US" altLang="zh-CN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ang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Hu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" name="object 38"/>
          <p:cNvSpPr txBox="1"/>
          <p:nvPr/>
        </p:nvSpPr>
        <p:spPr>
          <a:xfrm>
            <a:off x="-121921" y="1384638"/>
            <a:ext cx="12435839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Preference-Optimized Retrieval and Ranking for Efficient Multimodal Recommendation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4" name="object 39"/>
          <p:cNvSpPr txBox="1"/>
          <p:nvPr/>
        </p:nvSpPr>
        <p:spPr>
          <a:xfrm>
            <a:off x="8159115" y="5118735"/>
            <a:ext cx="3597275" cy="381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</a:t>
            </a: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</a:t>
            </a:r>
            <a:r>
              <a:rPr lang="zh-CN" alt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KDD</a:t>
            </a:r>
            <a:r>
              <a:rPr 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lang="en-US" sz="24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2025</a:t>
            </a:r>
            <a:endParaRPr lang="en-US" sz="2400" dirty="0">
              <a:latin typeface="Noto Sans Mono CJK HK"/>
              <a:cs typeface="Noto Sans Mono CJK HK"/>
            </a:endParaRPr>
          </a:p>
        </p:txBody>
      </p:sp>
      <p:sp>
        <p:nvSpPr>
          <p:cNvPr id="145" name="object 40"/>
          <p:cNvSpPr txBox="1"/>
          <p:nvPr/>
        </p:nvSpPr>
        <p:spPr>
          <a:xfrm>
            <a:off x="3233420" y="4903470"/>
            <a:ext cx="5725160" cy="516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 https://github.com/Yueeeeeeee/PRIME</a:t>
            </a:r>
            <a:endParaRPr lang="en-US" altLang="zh-CN" sz="1600" spc="-40" dirty="0">
              <a:latin typeface="Arial" panose="020B0604020202020204"/>
              <a:cs typeface="Arial" panose="020B0604020202020204"/>
            </a:endParaRPr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5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11.30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24000" y="2328545"/>
            <a:ext cx="9077960" cy="25050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7025" y="1301750"/>
            <a:ext cx="8985885" cy="547560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0363200" y="1905000"/>
            <a:ext cx="764540" cy="95313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0.0466 </a:t>
            </a:r>
            <a:endParaRPr lang="en-US" altLang="zh-CN" sz="1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0.0680 </a:t>
            </a:r>
            <a:endParaRPr lang="en-US" altLang="zh-CN" sz="1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0.0556 </a:t>
            </a:r>
            <a:endParaRPr lang="en-US" altLang="zh-CN" sz="1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0.0961</a:t>
            </a:r>
            <a:endParaRPr lang="en-US" altLang="zh-CN" sz="1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722120"/>
            <a:ext cx="12192000" cy="34137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8110" y="1381125"/>
            <a:ext cx="6863715" cy="54883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986915"/>
            <a:ext cx="12192000" cy="28835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750" y="1381125"/>
            <a:ext cx="10097770" cy="54756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1447800"/>
            <a:ext cx="6706870" cy="52412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47870" y="504153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8835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09600" y="2362200"/>
            <a:ext cx="10981055" cy="34785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en-US" altLang="zh-CN" sz="2400"/>
              <a:t>1.The majority of existing methods explore static item attributes without considering additional contextual information (e.g., price, brand)</a:t>
            </a:r>
            <a:endParaRPr lang="en-US" altLang="zh-CN" sz="2400"/>
          </a:p>
          <a:p>
            <a:pPr algn="just"/>
            <a:endParaRPr lang="en-US" altLang="zh-CN" sz="2400"/>
          </a:p>
          <a:p>
            <a:pPr algn="just"/>
            <a:r>
              <a:rPr lang="en-US" altLang="zh-CN" sz="2400"/>
              <a:t>2.Overlooking the interaction between the retrieval and ranking stages may lead to suboptimal solutions for fine-grained recommendations</a:t>
            </a:r>
            <a:endParaRPr lang="en-US" altLang="zh-CN" sz="2400"/>
          </a:p>
          <a:p>
            <a:pPr algn="just"/>
            <a:endParaRPr lang="en-US" altLang="zh-CN" sz="2400"/>
          </a:p>
          <a:p>
            <a:pPr algn="just"/>
            <a:r>
              <a:rPr lang="en-US" altLang="zh-CN" sz="2400"/>
              <a:t>3.</a:t>
            </a:r>
            <a:r>
              <a:rPr lang="en-US" altLang="zh-CN" sz="2400"/>
              <a:t>Existing approaches are computationally expensive for an increased number of candidate items and often require further post-processing to obtain the item ranks.</a:t>
            </a:r>
            <a:endParaRPr lang="en-US" altLang="zh-CN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1198880"/>
            <a:ext cx="11113135" cy="56019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693525" y="264414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(1)</a:t>
            </a:r>
            <a:endParaRPr lang="en-US" altLang="zh-CN"/>
          </a:p>
        </p:txBody>
      </p:sp>
      <p:sp>
        <p:nvSpPr>
          <p:cNvPr id="26" name="文本框 25"/>
          <p:cNvSpPr txBox="1"/>
          <p:nvPr/>
        </p:nvSpPr>
        <p:spPr>
          <a:xfrm>
            <a:off x="11693525" y="354584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(2)</a:t>
            </a:r>
            <a:endParaRPr lang="en-US" altLang="zh-CN"/>
          </a:p>
        </p:txBody>
      </p:sp>
      <p:sp>
        <p:nvSpPr>
          <p:cNvPr id="27" name="文本框 26"/>
          <p:cNvSpPr txBox="1"/>
          <p:nvPr/>
        </p:nvSpPr>
        <p:spPr>
          <a:xfrm>
            <a:off x="11715750" y="436499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(3)</a:t>
            </a:r>
            <a:endParaRPr lang="en-US" altLang="zh-CN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295" y="2545715"/>
            <a:ext cx="4311650" cy="8509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0110" y="3276600"/>
            <a:ext cx="5821680" cy="8242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6150" y="4182745"/>
            <a:ext cx="6937375" cy="7277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rcRect l="3225" r="6489"/>
          <a:stretch>
            <a:fillRect/>
          </a:stretch>
        </p:blipFill>
        <p:spPr>
          <a:xfrm>
            <a:off x="381000" y="2156460"/>
            <a:ext cx="4267200" cy="35274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600815" y="289560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(7)</a:t>
            </a:r>
            <a:endParaRPr lang="en-US" altLang="zh-CN"/>
          </a:p>
        </p:txBody>
      </p:sp>
      <p:sp>
        <p:nvSpPr>
          <p:cNvPr id="26" name="文本框 25"/>
          <p:cNvSpPr txBox="1"/>
          <p:nvPr/>
        </p:nvSpPr>
        <p:spPr>
          <a:xfrm>
            <a:off x="11566525" y="399161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(8)</a:t>
            </a:r>
            <a:endParaRPr lang="en-US" altLang="zh-CN"/>
          </a:p>
        </p:txBody>
      </p:sp>
      <p:sp>
        <p:nvSpPr>
          <p:cNvPr id="16" name="文本框 15"/>
          <p:cNvSpPr txBox="1"/>
          <p:nvPr/>
        </p:nvSpPr>
        <p:spPr>
          <a:xfrm>
            <a:off x="5871845" y="510540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(6)</a:t>
            </a:r>
            <a:endParaRPr lang="en-US" altLang="zh-CN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4648200"/>
            <a:ext cx="5109210" cy="9569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2590800"/>
            <a:ext cx="4975860" cy="10185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800" y="3810000"/>
            <a:ext cx="3394075" cy="81153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836285" y="1976755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(4)</a:t>
            </a:r>
            <a:endParaRPr lang="en-US" altLang="zh-CN"/>
          </a:p>
        </p:txBody>
      </p:sp>
      <p:sp>
        <p:nvSpPr>
          <p:cNvPr id="31" name="文本框 30"/>
          <p:cNvSpPr txBox="1"/>
          <p:nvPr/>
        </p:nvSpPr>
        <p:spPr>
          <a:xfrm>
            <a:off x="5871845" y="342138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(5)</a:t>
            </a:r>
            <a:endParaRPr lang="en-US" altLang="zh-CN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800" y="1676400"/>
            <a:ext cx="3916680" cy="10344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445" y="3075940"/>
            <a:ext cx="4765040" cy="10591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3225" y="1600200"/>
            <a:ext cx="6293485" cy="5070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1447800"/>
            <a:ext cx="6908800" cy="49491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7465" y="1752600"/>
            <a:ext cx="9572625" cy="41903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5435" y="2133600"/>
            <a:ext cx="9512935" cy="33312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3514</Words>
  <Application>WPS 演示</Application>
  <PresentationFormat>宽屏</PresentationFormat>
  <Paragraphs>236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恋旧</cp:lastModifiedBy>
  <cp:revision>148</cp:revision>
  <dcterms:created xsi:type="dcterms:W3CDTF">2023-09-17T03:47:00Z</dcterms:created>
  <dcterms:modified xsi:type="dcterms:W3CDTF">2025-11-29T05:09:06Z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2023-09-05T16:00:00Z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2023-09-26T16:00:00Z</vt:filetime>
  </property>
  <property fmtid="{D5CDD505-2E9C-101B-9397-08002B2CF9AE}" pid="5" name="ICV">
    <vt:lpwstr>531B575F3758481AAAE0C1838814FC0F_13</vt:lpwstr>
  </property>
  <property fmtid="{D5CDD505-2E9C-101B-9397-08002B2CF9AE}" pid="6" name="KSOProductBuildVer">
    <vt:lpwstr>2052-12.1.0.24034</vt:lpwstr>
  </property>
</Properties>
</file>